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1" r:id="rId1"/>
  </p:sldMasterIdLst>
  <p:sldIdLst>
    <p:sldId id="256" r:id="rId2"/>
    <p:sldId id="257" r:id="rId3"/>
    <p:sldId id="258" r:id="rId4"/>
    <p:sldId id="266" r:id="rId5"/>
    <p:sldId id="264" r:id="rId6"/>
    <p:sldId id="265" r:id="rId7"/>
    <p:sldId id="262" r:id="rId8"/>
    <p:sldId id="263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6" d="100"/>
          <a:sy n="86" d="100"/>
        </p:scale>
        <p:origin x="533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5491" y="1828800"/>
            <a:ext cx="8231744" cy="2895600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6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5490" y="4800600"/>
            <a:ext cx="8231744" cy="12192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763188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11/27/2017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E7014-0F35-4E43-BD39-BD18A60AFB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9981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44794" y="381001"/>
            <a:ext cx="1524398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2809" y="381001"/>
            <a:ext cx="7393324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11/27/2017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E7014-0F35-4E43-BD39-BD18A60AFB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0743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11/27/2017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E7014-0F35-4E43-BD39-BD18A60AFB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7321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9891" y="2514600"/>
            <a:ext cx="8694663" cy="2819400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5491" y="5410201"/>
            <a:ext cx="8689596" cy="609601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11/27/2017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E7014-0F35-4E43-BD39-BD18A60AFB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1934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05174" y="1905001"/>
            <a:ext cx="4420750" cy="4114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806" y="1905001"/>
            <a:ext cx="4420751" cy="4114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11/27/2017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E7014-0F35-4E43-BD39-BD18A60AFB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8384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808" y="1905000"/>
            <a:ext cx="4417702" cy="762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808" y="2743201"/>
            <a:ext cx="4417702" cy="3276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51489" y="1905000"/>
            <a:ext cx="4417702" cy="762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51489" y="2743201"/>
            <a:ext cx="4417702" cy="3276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11/27/2017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E7014-0F35-4E43-BD39-BD18A60AFB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4644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11/27/2017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E7014-0F35-4E43-BD39-BD18A60AFB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945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11/27/2017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E7014-0F35-4E43-BD39-BD18A60AFB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9300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879" y="1905000"/>
            <a:ext cx="3597544" cy="2667000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491" y="4648200"/>
            <a:ext cx="3582332" cy="13716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2704" y="685800"/>
            <a:ext cx="6402467" cy="53340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11/27/2017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E7014-0F35-4E43-BD39-BD18A60AFB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4504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879" y="1905000"/>
            <a:ext cx="3597544" cy="266700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3600" b="0" i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491" y="4648200"/>
            <a:ext cx="3582332" cy="13716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4952704" y="685800"/>
            <a:ext cx="6402466" cy="5334000"/>
          </a:xfrm>
          <a:solidFill>
            <a:schemeClr val="bg2"/>
          </a:solidFill>
          <a:ln w="76200">
            <a:solidFill>
              <a:schemeClr val="tx1"/>
            </a:solidFill>
            <a:miter lim="800000"/>
          </a:ln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pPr/>
              <a:t>11/27/2017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E7014-0F35-4E43-BD39-BD18A60AFB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9236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2810" y="381000"/>
            <a:ext cx="9146383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810" y="1904999"/>
            <a:ext cx="9136770" cy="4114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2810" y="6400800"/>
            <a:ext cx="6554906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8565" y="6400800"/>
            <a:ext cx="1449767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F41C87-7AD9-4845-A077-840E4A0F3F06}" type="datetimeFigureOut">
              <a:rPr lang="en-US" smtClean="0"/>
              <a:pPr/>
              <a:t>11/27/2017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30772" y="6400800"/>
            <a:ext cx="83841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4E7014-0F35-4E43-BD39-BD18A60AFB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70815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1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3838" indent="-223838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SzPct val="10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63550" indent="-231775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SzPct val="10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82625" indent="-21907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57250" indent="-17462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30288" indent="-173038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380744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554480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728216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39">
          <p15:clr>
            <a:srgbClr val="F26B43"/>
          </p15:clr>
        </p15:guide>
        <p15:guide id="2" orient="horz" pos="216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irgin.com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 bright="70000" contrast="-7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4308" y="196948"/>
            <a:ext cx="10399679" cy="2096086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Edwardian Script ITC" panose="030303020407070D0804" pitchFamily="66" charset="0"/>
              </a:rPr>
              <a:t>North American Airports &amp; Complex Network</a:t>
            </a:r>
            <a:endParaRPr lang="en-GB" dirty="0">
              <a:solidFill>
                <a:schemeClr val="bg1"/>
              </a:solidFill>
              <a:latin typeface="Edwardian Script ITC" panose="030303020407070D0804" pitchFamily="66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6775" y="3235568"/>
            <a:ext cx="9636370" cy="2784231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Course Project of Complex Network.</a:t>
            </a:r>
          </a:p>
          <a:p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Professors: </a:t>
            </a:r>
          </a:p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Dr. Chen</a:t>
            </a:r>
          </a:p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DR. Hu</a:t>
            </a:r>
          </a:p>
          <a:p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Students:</a:t>
            </a:r>
          </a:p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Keyvan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derakhshan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nik</a:t>
            </a: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Huizhong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liu</a:t>
            </a:r>
            <a:endParaRPr lang="en-GB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6528" y="196948"/>
            <a:ext cx="1161288" cy="1255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156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 bright="70000" contrast="-7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3144" y="321624"/>
            <a:ext cx="10782794" cy="60465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 and Canada Airport’s Disconnected Networks</a:t>
            </a:r>
            <a:endParaRPr lang="en-GB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4957" y="1171698"/>
            <a:ext cx="3952875" cy="3657600"/>
          </a:xfrm>
        </p:spPr>
      </p:pic>
      <p:sp>
        <p:nvSpPr>
          <p:cNvPr id="7" name="Rectangle 6"/>
          <p:cNvSpPr/>
          <p:nvPr/>
        </p:nvSpPr>
        <p:spPr>
          <a:xfrm>
            <a:off x="8064957" y="4842509"/>
            <a:ext cx="3811981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 Connected</a:t>
            </a:r>
          </a:p>
          <a:p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Number of nodes: 592</a:t>
            </a:r>
          </a:p>
          <a:p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Number of links: 3052</a:t>
            </a:r>
          </a:p>
          <a:p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Number of components: 8</a:t>
            </a:r>
          </a:p>
          <a:p>
            <a:r>
              <a:rPr lang="en-GB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Density: 0.017446380390542828</a:t>
            </a:r>
          </a:p>
          <a:p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Ave clustering coefficient : 0.48204334679682737</a:t>
            </a:r>
            <a:endParaRPr lang="en-GB" sz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Ave degree : 10.31081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4965" y="1195448"/>
            <a:ext cx="3809356" cy="353093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499" y="1171698"/>
            <a:ext cx="3196721" cy="365760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4108059" y="4896590"/>
            <a:ext cx="387296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Just US</a:t>
            </a:r>
          </a:p>
          <a:p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Number of nodes: 414</a:t>
            </a:r>
          </a:p>
          <a:p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Number of links: 2512</a:t>
            </a:r>
          </a:p>
          <a:p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Number of components: 5</a:t>
            </a:r>
          </a:p>
          <a:p>
            <a:r>
              <a:rPr lang="en-GB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Density: 0.02938320992853049</a:t>
            </a:r>
          </a:p>
          <a:p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Ave clustering coefficient :  0.49931501299812453</a:t>
            </a:r>
          </a:p>
          <a:p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Ave degree : 12.1352657</a:t>
            </a:r>
          </a:p>
        </p:txBody>
      </p:sp>
      <p:sp>
        <p:nvSpPr>
          <p:cNvPr id="13" name="Rectangle 12"/>
          <p:cNvSpPr/>
          <p:nvPr/>
        </p:nvSpPr>
        <p:spPr>
          <a:xfrm>
            <a:off x="255682" y="4842509"/>
            <a:ext cx="351835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Just Canada</a:t>
            </a:r>
          </a:p>
          <a:p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Number of nodes: 172</a:t>
            </a:r>
          </a:p>
          <a:p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Number of links: 370</a:t>
            </a:r>
          </a:p>
          <a:p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Number of components: 3</a:t>
            </a:r>
          </a:p>
          <a:p>
            <a:r>
              <a:rPr lang="en-GB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Density:0.025159798721610227</a:t>
            </a:r>
          </a:p>
          <a:p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Ave clustering coefficient : 0.43987601150772704</a:t>
            </a:r>
          </a:p>
          <a:p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Ave degree : 4.30232558139534</a:t>
            </a:r>
          </a:p>
        </p:txBody>
      </p:sp>
    </p:spTree>
    <p:extLst>
      <p:ext uri="{BB962C8B-B14F-4D97-AF65-F5344CB8AC3E}">
        <p14:creationId xmlns:p14="http://schemas.microsoft.com/office/powerpoint/2010/main" val="1806054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 bright="70000" contrast="-7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3144" y="321624"/>
            <a:ext cx="10782794" cy="60465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Degrees Distribution For Disconnected Graph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099199"/>
            <a:ext cx="6963887" cy="2657475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756674"/>
            <a:ext cx="6963888" cy="2667000"/>
          </a:xfrm>
          <a:prstGeom prst="rect">
            <a:avLst/>
          </a:prstGeom>
        </p:spPr>
      </p:pic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6896370"/>
              </p:ext>
            </p:extLst>
          </p:nvPr>
        </p:nvGraphicFramePr>
        <p:xfrm>
          <a:off x="653144" y="1162975"/>
          <a:ext cx="3693225" cy="36624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43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570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018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29125">
                <a:tc>
                  <a:txBody>
                    <a:bodyPr/>
                    <a:lstStyle/>
                    <a:p>
                      <a:r>
                        <a:rPr lang="en-US" dirty="0"/>
                        <a:t>Rank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Airport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Degree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5547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USATL(Atlanta)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152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5547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USORD(Chicago)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148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5547"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5547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CAYYC(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Calgary</a:t>
                      </a:r>
                      <a:r>
                        <a:rPr lang="en-US" dirty="0"/>
                        <a:t>)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32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5547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CAYVR(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Vancouver</a:t>
                      </a:r>
                      <a:r>
                        <a:rPr lang="en-US" dirty="0"/>
                        <a:t>)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31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05547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CAYYT(</a:t>
                      </a:r>
                      <a:r>
                        <a:rPr lang="en-US" b="1" dirty="0" err="1"/>
                        <a:t>St.john’s</a:t>
                      </a:r>
                      <a:r>
                        <a:rPr lang="en-US" b="1" dirty="0"/>
                        <a:t>)</a:t>
                      </a:r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9</a:t>
                      </a:r>
                      <a:endParaRPr lang="en-GB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14835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 bright="70000" contrast="-7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3144" y="321624"/>
            <a:ext cx="10782794" cy="60465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Closeness Centrality For Disconnected Graph 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3911" y="1223158"/>
            <a:ext cx="5244564" cy="2384095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3910" y="3607253"/>
            <a:ext cx="5244565" cy="2493076"/>
          </a:xfrm>
          <a:prstGeom prst="rect">
            <a:avLst/>
          </a:prstGeom>
        </p:spPr>
      </p:pic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9115560"/>
              </p:ext>
            </p:extLst>
          </p:nvPr>
        </p:nvGraphicFramePr>
        <p:xfrm>
          <a:off x="709634" y="1252538"/>
          <a:ext cx="4729265" cy="411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10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831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950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14350">
                <a:tc>
                  <a:txBody>
                    <a:bodyPr/>
                    <a:lstStyle/>
                    <a:p>
                      <a:r>
                        <a:rPr lang="en-US" dirty="0"/>
                        <a:t>Rank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Airport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Closeness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435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USATL(Atlanta)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0.663640032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435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USORD(Chicago)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0.661016949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435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USDEN(Denver)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0.656981437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4350"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1435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CAYYC(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Calgary</a:t>
                      </a:r>
                      <a:r>
                        <a:rPr lang="en-US" dirty="0"/>
                        <a:t>)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0.50561125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1435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CAYYZ(Toronto)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0.50214425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14350">
                <a:tc>
                  <a:txBody>
                    <a:bodyPr/>
                    <a:lstStyle/>
                    <a:p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CAYYT(</a:t>
                      </a:r>
                      <a:r>
                        <a:rPr lang="en-US" b="1" dirty="0" err="1"/>
                        <a:t>St.john’s</a:t>
                      </a:r>
                      <a:r>
                        <a:rPr lang="en-US" b="1" dirty="0"/>
                        <a:t>)</a:t>
                      </a:r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/>
                        <a:t>0.384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7586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 bright="70000" contrast="-7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3144" y="321624"/>
            <a:ext cx="10782794" cy="60465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Betweenness Centrality For Disconnected Graph </a:t>
            </a:r>
            <a:endParaRPr lang="en-GB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1706" y="1265588"/>
            <a:ext cx="6294232" cy="2686050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1706" y="3971432"/>
            <a:ext cx="6294232" cy="2695575"/>
          </a:xfrm>
          <a:prstGeom prst="rect">
            <a:avLst/>
          </a:prstGeom>
        </p:spPr>
      </p:pic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2174161"/>
              </p:ext>
            </p:extLst>
          </p:nvPr>
        </p:nvGraphicFramePr>
        <p:xfrm>
          <a:off x="301841" y="1331650"/>
          <a:ext cx="4270157" cy="45286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24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087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689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51608">
                <a:tc>
                  <a:txBody>
                    <a:bodyPr/>
                    <a:lstStyle/>
                    <a:p>
                      <a:r>
                        <a:rPr lang="en-US" dirty="0"/>
                        <a:t>Rank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Airport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Betweenness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5414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USDEN(Denver)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29262.87307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95414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USORD(Chicago)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22112.2596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95414">
                <a:tc>
                  <a:txBody>
                    <a:bodyPr/>
                    <a:lstStyle/>
                    <a:p>
                      <a:r>
                        <a:rPr lang="en-GB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95414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CAYUL(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Montréal</a:t>
                      </a:r>
                      <a:r>
                        <a:rPr lang="en-US" dirty="0"/>
                        <a:t>)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7022.245061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95414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CAYYT(</a:t>
                      </a:r>
                      <a:r>
                        <a:rPr lang="en-US" b="1" dirty="0" err="1"/>
                        <a:t>St.john’s</a:t>
                      </a:r>
                      <a:r>
                        <a:rPr lang="en-US" b="1" dirty="0"/>
                        <a:t>)</a:t>
                      </a:r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/>
                        <a:t>1417.4412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80941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 bright="70000" contrast="-7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3144" y="321624"/>
            <a:ext cx="10782794" cy="60465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Clustering Co-efficient For Disconnected Graph 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3267" y="1294163"/>
            <a:ext cx="6222671" cy="26289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3267" y="3923063"/>
            <a:ext cx="6222671" cy="2619375"/>
          </a:xfrm>
          <a:prstGeom prst="rect">
            <a:avLst/>
          </a:prstGeom>
        </p:spPr>
      </p:pic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7598694"/>
              </p:ext>
            </p:extLst>
          </p:nvPr>
        </p:nvGraphicFramePr>
        <p:xfrm>
          <a:off x="332508" y="1263711"/>
          <a:ext cx="3135088" cy="457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75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75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4469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4469">
                <a:tc>
                  <a:txBody>
                    <a:bodyPr/>
                    <a:lstStyle/>
                    <a:p>
                      <a:r>
                        <a:rPr lang="en-US" dirty="0"/>
                        <a:t>Number of Clustering Co-efficient =1 in Canada 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45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6004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Number of Clustering Co-efficient =0 in Canada</a:t>
                      </a:r>
                      <a:endParaRPr lang="en-GB" dirty="0"/>
                    </a:p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55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446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Number of Clustering Co-efficient =1 in US </a:t>
                      </a:r>
                      <a:endParaRPr lang="en-GB" dirty="0"/>
                    </a:p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106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446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Number of Clustering Co-efficient =0 in Canada</a:t>
                      </a:r>
                      <a:endParaRPr lang="en-GB" dirty="0"/>
                    </a:p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144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6277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 bright="70000" contrast="-7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92582" y="321624"/>
            <a:ext cx="6840187" cy="60465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Page Ranks For Connected Graph </a:t>
            </a:r>
            <a:endParaRPr lang="en-GB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5123" y="1213324"/>
            <a:ext cx="7079673" cy="2695575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5122" y="3908899"/>
            <a:ext cx="7079673" cy="2686050"/>
          </a:xfrm>
          <a:prstGeom prst="rect">
            <a:avLst/>
          </a:prstGeom>
        </p:spPr>
      </p:pic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7663105"/>
              </p:ext>
            </p:extLst>
          </p:nvPr>
        </p:nvGraphicFramePr>
        <p:xfrm>
          <a:off x="152591" y="1213324"/>
          <a:ext cx="4312530" cy="411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6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84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7334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14350">
                <a:tc>
                  <a:txBody>
                    <a:bodyPr/>
                    <a:lstStyle/>
                    <a:p>
                      <a:r>
                        <a:rPr lang="en-US" dirty="0"/>
                        <a:t>Rank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Airport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Page</a:t>
                      </a:r>
                      <a:r>
                        <a:rPr lang="en-US" baseline="0" dirty="0"/>
                        <a:t> Rank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435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USDEN(Denver)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4.121449052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435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USATL(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Atlanta</a:t>
                      </a:r>
                      <a:r>
                        <a:rPr lang="en-US" dirty="0"/>
                        <a:t>)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3.597149773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435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USORD(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Chicago</a:t>
                      </a:r>
                      <a:r>
                        <a:rPr lang="en-US" dirty="0"/>
                        <a:t>)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3.535110628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4350">
                <a:tc>
                  <a:txBody>
                    <a:bodyPr/>
                    <a:lstStyle/>
                    <a:p>
                      <a:r>
                        <a:rPr lang="en-US" dirty="0"/>
                        <a:t>..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1435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CAYVR(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Vancouver</a:t>
                      </a:r>
                      <a:r>
                        <a:rPr lang="en-US" dirty="0"/>
                        <a:t>)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1.948732356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1435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CAYYC(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Calgary</a:t>
                      </a:r>
                      <a:r>
                        <a:rPr lang="en-US" dirty="0"/>
                        <a:t>)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1.827781985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1435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CAYYT(</a:t>
                      </a:r>
                      <a:r>
                        <a:rPr lang="en-US" b="1" dirty="0" err="1"/>
                        <a:t>St.john’s</a:t>
                      </a:r>
                      <a:r>
                        <a:rPr lang="en-US" b="1" dirty="0"/>
                        <a:t>)</a:t>
                      </a:r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/>
                        <a:t>0.50698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81539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 bright="70000" contrast="-7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82588" y="321624"/>
            <a:ext cx="7148944" cy="60465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Comparison Degree Distribution 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5641" y="1068779"/>
            <a:ext cx="11115303" cy="4951021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85342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 bright="70000" contrast="-7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810" y="381000"/>
            <a:ext cx="9146383" cy="660009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Importance of Airport Network</a:t>
            </a:r>
            <a:endParaRPr lang="en-GB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2810" y="1406769"/>
            <a:ext cx="9136770" cy="4613031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700 million passenger traveled through 20 busiest airport around the world. (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https://www.virgin.com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North America’s commercial airports are generating billions of dollars in annual activity, and supporting millions of good, stable jobs. (http://aci-na.org)</a:t>
            </a:r>
          </a:p>
          <a:p>
            <a:endParaRPr lang="en-GB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0575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 bright="70000" contrast="-7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00997" y="381000"/>
            <a:ext cx="7498080" cy="617806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North America Airport Connected Graph</a:t>
            </a:r>
            <a:endParaRPr lang="en-GB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759" y="1138721"/>
            <a:ext cx="11720946" cy="5529195"/>
          </a:xfrm>
        </p:spPr>
      </p:pic>
      <p:sp>
        <p:nvSpPr>
          <p:cNvPr id="3" name="TextBox 2"/>
          <p:cNvSpPr txBox="1"/>
          <p:nvPr/>
        </p:nvSpPr>
        <p:spPr>
          <a:xfrm>
            <a:off x="174073" y="4913590"/>
            <a:ext cx="487620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Number of nodes: 592</a:t>
            </a:r>
          </a:p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Number of links: 3052</a:t>
            </a:r>
          </a:p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Number of components: 8</a:t>
            </a:r>
          </a:p>
          <a:p>
            <a:r>
              <a:rPr lang="en-GB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Density: 0.017446380390542828</a:t>
            </a:r>
          </a:p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Ave clustering coefficient : 0.48204334679682737</a:t>
            </a:r>
            <a:endParaRPr lang="en-GB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Ave degree : 10.31081</a:t>
            </a:r>
          </a:p>
        </p:txBody>
      </p:sp>
    </p:spTree>
    <p:extLst>
      <p:ext uri="{BB962C8B-B14F-4D97-AF65-F5344CB8AC3E}">
        <p14:creationId xmlns:p14="http://schemas.microsoft.com/office/powerpoint/2010/main" val="2732169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 bright="70000" contrast="-7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91175" y="267286"/>
            <a:ext cx="7751300" cy="66118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Degrees Distribution For Connected Graph</a:t>
            </a:r>
            <a:endParaRPr lang="en-GB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6378" y="1536865"/>
            <a:ext cx="6466114" cy="4114800"/>
          </a:xfrm>
        </p:spPr>
      </p:pic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8577125"/>
              </p:ext>
            </p:extLst>
          </p:nvPr>
        </p:nvGraphicFramePr>
        <p:xfrm>
          <a:off x="864380" y="1536865"/>
          <a:ext cx="4312530" cy="46291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79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387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9575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14350">
                <a:tc>
                  <a:txBody>
                    <a:bodyPr/>
                    <a:lstStyle/>
                    <a:p>
                      <a:r>
                        <a:rPr lang="en-US" dirty="0"/>
                        <a:t>Rank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Airport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Degree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435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USORD(Chicago)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161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435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USATL(Atlanta)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154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4350"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4350">
                <a:tc>
                  <a:txBody>
                    <a:bodyPr/>
                    <a:lstStyle/>
                    <a:p>
                      <a:r>
                        <a:rPr lang="en-US" dirty="0"/>
                        <a:t>19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CAYYZ(Toronto)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75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14350">
                <a:tc>
                  <a:txBody>
                    <a:bodyPr/>
                    <a:lstStyle/>
                    <a:p>
                      <a:r>
                        <a:rPr lang="en-US" dirty="0"/>
                        <a:t>20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USBOS(Boston)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75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14350">
                <a:tc>
                  <a:txBody>
                    <a:bodyPr/>
                    <a:lstStyle/>
                    <a:p>
                      <a:r>
                        <a:rPr lang="en-US" dirty="0"/>
                        <a:t>21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USSEA(Seattle)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75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14350">
                <a:tc>
                  <a:txBody>
                    <a:bodyPr/>
                    <a:lstStyle/>
                    <a:p>
                      <a:r>
                        <a:rPr lang="en-US" dirty="0"/>
                        <a:t>22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USSFO(</a:t>
                      </a:r>
                      <a:r>
                        <a:rPr lang="en-US" dirty="0" err="1"/>
                        <a:t>SanFrancisco</a:t>
                      </a:r>
                      <a:r>
                        <a:rPr lang="en-US" dirty="0"/>
                        <a:t> )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75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14350">
                <a:tc>
                  <a:txBody>
                    <a:bodyPr/>
                    <a:lstStyle/>
                    <a:p>
                      <a:r>
                        <a:rPr lang="en-US" b="1" dirty="0"/>
                        <a:t>120</a:t>
                      </a:r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CAYYT(St. John’s)</a:t>
                      </a:r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11</a:t>
                      </a:r>
                      <a:endParaRPr lang="en-GB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96999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 bright="70000" contrast="-7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810" y="381000"/>
            <a:ext cx="9146383" cy="645942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Closeness Centrality For Connected Graph </a:t>
            </a:r>
            <a:endParaRPr lang="en-GB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7249" y="1252538"/>
            <a:ext cx="6569613" cy="4767262"/>
          </a:xfrm>
        </p:spPr>
      </p:pic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9100010"/>
              </p:ext>
            </p:extLst>
          </p:nvPr>
        </p:nvGraphicFramePr>
        <p:xfrm>
          <a:off x="709635" y="1252538"/>
          <a:ext cx="4312530" cy="30861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37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130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9575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14350">
                <a:tc>
                  <a:txBody>
                    <a:bodyPr/>
                    <a:lstStyle/>
                    <a:p>
                      <a:r>
                        <a:rPr lang="en-US" dirty="0"/>
                        <a:t>Rank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Airport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Closeness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435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USORD(Chicago)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0.592007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435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USDEN(Denver)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0.582588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4350"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4350">
                <a:tc>
                  <a:txBody>
                    <a:bodyPr/>
                    <a:lstStyle/>
                    <a:p>
                      <a:r>
                        <a:rPr lang="en-US" dirty="0"/>
                        <a:t>13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CAYYZ(Toronto)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0.517738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14350">
                <a:tc>
                  <a:txBody>
                    <a:bodyPr/>
                    <a:lstStyle/>
                    <a:p>
                      <a:r>
                        <a:rPr lang="en-US" b="1" dirty="0"/>
                        <a:t>174</a:t>
                      </a:r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CAYYT(</a:t>
                      </a:r>
                      <a:r>
                        <a:rPr lang="en-US" b="1" dirty="0" err="1"/>
                        <a:t>St.john’s</a:t>
                      </a:r>
                      <a:r>
                        <a:rPr lang="en-US" b="1" dirty="0"/>
                        <a:t>)</a:t>
                      </a:r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/>
                        <a:t>0.367867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89204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 bright="70000" contrast="-7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810" y="381000"/>
            <a:ext cx="9146383" cy="674077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Betweenness Centrality For Connected Graph 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0949" y="1722120"/>
            <a:ext cx="6295574" cy="4114800"/>
          </a:xfrm>
        </p:spPr>
      </p:pic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3685338"/>
              </p:ext>
            </p:extLst>
          </p:nvPr>
        </p:nvGraphicFramePr>
        <p:xfrm>
          <a:off x="445477" y="1722119"/>
          <a:ext cx="4661094" cy="26930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49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397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963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44793">
                <a:tc>
                  <a:txBody>
                    <a:bodyPr/>
                    <a:lstStyle/>
                    <a:p>
                      <a:r>
                        <a:rPr lang="en-US" dirty="0"/>
                        <a:t>Rank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Airport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Betweenness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2054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USDEN(Denver)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48177.33425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2054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USORD(Chicago)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42043.0673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2054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CAYUL(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Montréal</a:t>
                      </a:r>
                      <a:r>
                        <a:rPr lang="en-US" dirty="0"/>
                        <a:t>)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36660.05137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2054">
                <a:tc>
                  <a:txBody>
                    <a:bodyPr/>
                    <a:lstStyle/>
                    <a:p>
                      <a:r>
                        <a:rPr lang="en-US" b="1" dirty="0"/>
                        <a:t>48</a:t>
                      </a:r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CAYYT(</a:t>
                      </a:r>
                      <a:r>
                        <a:rPr lang="en-US" b="1" dirty="0" err="1"/>
                        <a:t>St.john’s</a:t>
                      </a:r>
                      <a:r>
                        <a:rPr lang="en-US" b="1" dirty="0"/>
                        <a:t>)</a:t>
                      </a:r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/>
                        <a:t>4738.30508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58215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 bright="70000" contrast="-7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810" y="381000"/>
            <a:ext cx="9146383" cy="54527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Clustering Co-efficient For Connected Graph 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9481" y="1263711"/>
            <a:ext cx="7671460" cy="4953000"/>
          </a:xfrm>
        </p:spPr>
      </p:pic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9911881"/>
              </p:ext>
            </p:extLst>
          </p:nvPr>
        </p:nvGraphicFramePr>
        <p:xfrm>
          <a:off x="332508" y="1263711"/>
          <a:ext cx="3135088" cy="457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75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75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4469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4469">
                <a:tc>
                  <a:txBody>
                    <a:bodyPr/>
                    <a:lstStyle/>
                    <a:p>
                      <a:r>
                        <a:rPr lang="en-US" dirty="0"/>
                        <a:t>Number of Clustering Co-efficient =1 in Canada 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45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6004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Number of Clustering Co-efficient =0 in Canada</a:t>
                      </a:r>
                      <a:endParaRPr lang="en-GB" dirty="0"/>
                    </a:p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56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446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Number of Clustering Co-efficient =1 in US </a:t>
                      </a:r>
                      <a:endParaRPr lang="en-GB" dirty="0"/>
                    </a:p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107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446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Number of Clustering Co-efficient =0 in Canada</a:t>
                      </a:r>
                      <a:endParaRPr lang="en-GB" dirty="0"/>
                    </a:p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146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0784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 bright="70000" contrast="-7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17221" y="321624"/>
            <a:ext cx="6219902" cy="557151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Page Ranks For Connected Graph 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5164" y="1275607"/>
            <a:ext cx="5678257" cy="4988031"/>
          </a:xfrm>
        </p:spPr>
      </p:pic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01102"/>
              </p:ext>
            </p:extLst>
          </p:nvPr>
        </p:nvGraphicFramePr>
        <p:xfrm>
          <a:off x="528579" y="1961965"/>
          <a:ext cx="4577993" cy="36279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03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392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983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97981">
                <a:tc>
                  <a:txBody>
                    <a:bodyPr/>
                    <a:lstStyle/>
                    <a:p>
                      <a:r>
                        <a:rPr lang="en-US" dirty="0"/>
                        <a:t>Rank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Airport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Page</a:t>
                      </a:r>
                      <a:r>
                        <a:rPr lang="en-US" baseline="0" dirty="0"/>
                        <a:t> Rank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7981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USDEN(Denver)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4.331499207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7981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USORD(Chicago)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3.84651018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7981"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7981">
                <a:tc>
                  <a:txBody>
                    <a:bodyPr/>
                    <a:lstStyle/>
                    <a:p>
                      <a:r>
                        <a:rPr lang="en-US" dirty="0"/>
                        <a:t>12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CAYVR(Vancouver)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1.866574987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19710">
                <a:tc>
                  <a:txBody>
                    <a:bodyPr/>
                    <a:lstStyle/>
                    <a:p>
                      <a:r>
                        <a:rPr lang="en-US" dirty="0"/>
                        <a:t>13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CAYYZ(Toronto)</a:t>
                      </a:r>
                      <a:endParaRPr lang="en-GB" dirty="0"/>
                    </a:p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1.793256233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97981">
                <a:tc>
                  <a:txBody>
                    <a:bodyPr/>
                    <a:lstStyle/>
                    <a:p>
                      <a:r>
                        <a:rPr lang="en-US" b="1" dirty="0"/>
                        <a:t>48</a:t>
                      </a:r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CAYYT(</a:t>
                      </a:r>
                      <a:r>
                        <a:rPr lang="en-US" b="1" dirty="0" err="1"/>
                        <a:t>St.john’s</a:t>
                      </a:r>
                      <a:r>
                        <a:rPr lang="en-US" b="1" dirty="0"/>
                        <a:t>)</a:t>
                      </a:r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/>
                        <a:t>0.442243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63096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 bright="70000" contrast="-7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3144" y="321624"/>
            <a:ext cx="10782794" cy="112716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Border Edges Between US and Canada Which Assumed Are Removed</a:t>
            </a:r>
            <a:endParaRPr lang="en-GB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883" y="1448789"/>
            <a:ext cx="11614067" cy="2006931"/>
          </a:xfrm>
        </p:spPr>
      </p:pic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5671002"/>
              </p:ext>
            </p:extLst>
          </p:nvPr>
        </p:nvGraphicFramePr>
        <p:xfrm>
          <a:off x="730864" y="3593035"/>
          <a:ext cx="5584042" cy="320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49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941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849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0637">
                <a:tc>
                  <a:txBody>
                    <a:bodyPr/>
                    <a:lstStyle/>
                    <a:p>
                      <a:r>
                        <a:rPr lang="en-US" dirty="0"/>
                        <a:t>Rows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Airports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Number of</a:t>
                      </a:r>
                      <a:r>
                        <a:rPr lang="en-US" baseline="0" dirty="0"/>
                        <a:t> deleted edges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7509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CAYYZ(Toronto)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46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7509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CAYUL(Montréal)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7509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CAYVR(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Vancouver</a:t>
                      </a:r>
                      <a:r>
                        <a:rPr lang="en-US" dirty="0"/>
                        <a:t>)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7509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CAYYC(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Calgary</a:t>
                      </a:r>
                      <a:r>
                        <a:rPr lang="en-US" dirty="0"/>
                        <a:t>)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7509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USORD(Chicago)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13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7509"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7509">
                <a:tc>
                  <a:txBody>
                    <a:bodyPr/>
                    <a:lstStyle/>
                    <a:p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CAYYT(</a:t>
                      </a:r>
                      <a:r>
                        <a:rPr lang="en-US" b="1" dirty="0" err="1"/>
                        <a:t>St.john’s</a:t>
                      </a:r>
                      <a:r>
                        <a:rPr lang="en-US" b="1" dirty="0"/>
                        <a:t>)</a:t>
                      </a:r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2</a:t>
                      </a:r>
                      <a:endParaRPr lang="en-GB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4" name="Rectangle 3"/>
          <p:cNvSpPr/>
          <p:nvPr/>
        </p:nvSpPr>
        <p:spPr>
          <a:xfrm>
            <a:off x="6873173" y="4435871"/>
            <a:ext cx="348211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Number of nodes: 81</a:t>
            </a:r>
          </a:p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Number of links: 170</a:t>
            </a:r>
          </a:p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Number of affected Components: 4</a:t>
            </a:r>
          </a:p>
        </p:txBody>
      </p:sp>
    </p:spTree>
    <p:extLst>
      <p:ext uri="{BB962C8B-B14F-4D97-AF65-F5344CB8AC3E}">
        <p14:creationId xmlns:p14="http://schemas.microsoft.com/office/powerpoint/2010/main" val="3291533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Digital Blue Tunnel 16x9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2895261.potx" id="{03C5CF44-0C62-41B4-B3EA-416B4807878A}" vid="{EC3ACB92-700E-4167-B3A6-412DE40A64C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tf02895261</Template>
  <TotalTime>931</TotalTime>
  <Words>675</Words>
  <Application>Microsoft Office PowerPoint</Application>
  <PresentationFormat>Widescreen</PresentationFormat>
  <Paragraphs>229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Corbel</vt:lpstr>
      <vt:lpstr>Edwardian Script ITC</vt:lpstr>
      <vt:lpstr>Times New Roman</vt:lpstr>
      <vt:lpstr>Digital Blue Tunnel 16x9</vt:lpstr>
      <vt:lpstr>North American Airports &amp; Complex Network</vt:lpstr>
      <vt:lpstr>Importance of Airport Network</vt:lpstr>
      <vt:lpstr>North America Airport Connected Graph</vt:lpstr>
      <vt:lpstr>Degrees Distribution For Connected Graph</vt:lpstr>
      <vt:lpstr>Closeness Centrality For Connected Graph </vt:lpstr>
      <vt:lpstr>Betweenness Centrality For Connected Graph </vt:lpstr>
      <vt:lpstr>Clustering Co-efficient For Connected Graph </vt:lpstr>
      <vt:lpstr>Page Ranks For Connected Graph </vt:lpstr>
      <vt:lpstr>Border Edges Between US and Canada Which Assumed Are Removed</vt:lpstr>
      <vt:lpstr>US and Canada Airport’s Disconnected Networks</vt:lpstr>
      <vt:lpstr>Degrees Distribution For Disconnected Graph</vt:lpstr>
      <vt:lpstr>Closeness Centrality For Disconnected Graph </vt:lpstr>
      <vt:lpstr>Betweenness Centrality For Disconnected Graph </vt:lpstr>
      <vt:lpstr>Clustering Co-efficient For Disconnected Graph </vt:lpstr>
      <vt:lpstr>Page Ranks For Connected Graph </vt:lpstr>
      <vt:lpstr>Comparison Degree Distribution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Keyvan</dc:creator>
  <cp:lastModifiedBy>LiuHuizhong</cp:lastModifiedBy>
  <cp:revision>66</cp:revision>
  <dcterms:created xsi:type="dcterms:W3CDTF">2017-11-26T00:00:35Z</dcterms:created>
  <dcterms:modified xsi:type="dcterms:W3CDTF">2017-11-27T19:45:48Z</dcterms:modified>
</cp:coreProperties>
</file>